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  <p:pic>
        <p:nvPicPr>
          <p:cNvPr id="7" name="Picture 6" descr="CMAT_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7828"/>
            <a:ext cx="457200" cy="457200"/>
          </a:xfrm>
          <a:prstGeom prst="rect">
            <a:avLst/>
          </a:prstGeom>
        </p:spPr>
      </p:pic>
      <p:pic>
        <p:nvPicPr>
          <p:cNvPr id="8" name="Picture 7" descr="Math Link-Colo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3" y="6335710"/>
            <a:ext cx="1613647" cy="45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856" y="6443318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© Center for</a:t>
            </a:r>
            <a:r>
              <a:rPr lang="en-US" sz="1000" baseline="0" noProof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Mathematics and Teaching</a:t>
            </a:r>
            <a:endParaRPr lang="en-US" sz="1000" noProof="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SUPPLIES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59906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What do you know?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000FF"/>
              </a:solidFill>
            </a:endParaRPr>
          </a:p>
          <a:p>
            <a:r>
              <a:rPr lang="en-US" sz="2400" i="1" dirty="0" smtClean="0">
                <a:solidFill>
                  <a:srgbClr val="0000FF"/>
                </a:solidFill>
              </a:rPr>
              <a:t>Generate some questions that could be asked using this information.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000FF"/>
              </a:solidFill>
            </a:endParaRPr>
          </a:p>
          <a:p>
            <a:r>
              <a:rPr lang="en-US" sz="2400" i="1" dirty="0" smtClean="0">
                <a:solidFill>
                  <a:srgbClr val="0000FF"/>
                </a:solidFill>
              </a:rPr>
              <a:t>What strategies might we use to answer some of the mathematical questions?</a:t>
            </a:r>
            <a:endParaRPr lang="en-US" sz="2400" i="1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20016596">
            <a:off x="4268521" y="2118099"/>
            <a:ext cx="2372452" cy="1241249"/>
            <a:chOff x="4863742" y="1878701"/>
            <a:chExt cx="2372452" cy="1241249"/>
          </a:xfrm>
        </p:grpSpPr>
        <p:pic>
          <p:nvPicPr>
            <p:cNvPr id="1027" name="Picture 3" descr="C:\Users\user\Desktop\images (1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3529"/>
            <a:stretch/>
          </p:blipFill>
          <p:spPr bwMode="auto">
            <a:xfrm rot="3547026" flipV="1">
              <a:off x="4890740" y="1851703"/>
              <a:ext cx="1241249" cy="1295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 rot="2627439">
              <a:off x="5966194" y="1923597"/>
              <a:ext cx="1270000" cy="1079500"/>
              <a:chOff x="5298988" y="1627137"/>
              <a:chExt cx="1270000" cy="10795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956254">
                <a:off x="5298988" y="1627137"/>
                <a:ext cx="1270000" cy="10795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 rot="20555965">
                <a:off x="5490067" y="1957414"/>
                <a:ext cx="10047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Verdana"/>
                    <a:cs typeface="Verdana"/>
                  </a:rPr>
                  <a:t>$5.00</a:t>
                </a:r>
                <a:endParaRPr lang="en-US" sz="2200" dirty="0">
                  <a:latin typeface="Verdana"/>
                  <a:cs typeface="Verdan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76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COLORED PENCILS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734604"/>
            <a:ext cx="803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AutoNum type="arabicParenBoth"/>
            </a:pPr>
            <a:r>
              <a:rPr lang="en-US" sz="2400" dirty="0" smtClean="0">
                <a:solidFill>
                  <a:srgbClr val="0000FF"/>
                </a:solidFill>
              </a:rPr>
              <a:t>What </a:t>
            </a:r>
            <a:r>
              <a:rPr lang="en-US" sz="2400" dirty="0" smtClean="0">
                <a:solidFill>
                  <a:srgbClr val="0000FF"/>
                </a:solidFill>
              </a:rPr>
              <a:t>is the cost of 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12  </a:t>
            </a:r>
            <a:r>
              <a:rPr lang="en-US" sz="2400" dirty="0" smtClean="0">
                <a:solidFill>
                  <a:srgbClr val="0000FF"/>
                </a:solidFill>
              </a:rPr>
              <a:t>pencils?   2 pencils? </a:t>
            </a:r>
            <a:r>
              <a:rPr lang="en-US" sz="2400" dirty="0" smtClean="0">
                <a:solidFill>
                  <a:srgbClr val="0000FF"/>
                </a:solidFill>
              </a:rPr>
              <a:t>  10 </a:t>
            </a:r>
            <a:r>
              <a:rPr lang="en-US" sz="2400" dirty="0" smtClean="0">
                <a:solidFill>
                  <a:srgbClr val="0000FF"/>
                </a:solidFill>
              </a:rPr>
              <a:t>pencils?  </a:t>
            </a:r>
            <a:r>
              <a:rPr lang="en-US" sz="2400" dirty="0" smtClean="0">
                <a:solidFill>
                  <a:srgbClr val="0000FF"/>
                </a:solidFill>
              </a:rPr>
              <a:t> 50 </a:t>
            </a:r>
            <a:r>
              <a:rPr lang="en-US" sz="2400" dirty="0" smtClean="0">
                <a:solidFill>
                  <a:srgbClr val="0000FF"/>
                </a:solidFill>
              </a:rPr>
              <a:t>pencils?     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     </a:t>
            </a:r>
            <a:r>
              <a:rPr lang="en-US" sz="2400" i="1" dirty="0" smtClean="0">
                <a:solidFill>
                  <a:srgbClr val="0000FF"/>
                </a:solidFill>
              </a:rPr>
              <a:t>Be prepared to explain how you figured them out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08937"/>
              </p:ext>
            </p:extLst>
          </p:nvPr>
        </p:nvGraphicFramePr>
        <p:xfrm>
          <a:off x="1389608" y="4518545"/>
          <a:ext cx="6484336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210"/>
                <a:gridCol w="1038037"/>
                <a:gridCol w="1038684"/>
                <a:gridCol w="1038037"/>
                <a:gridCol w="1038684"/>
                <a:gridCol w="1038684"/>
              </a:tblGrid>
              <a:tr h="800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 of pencils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 of pencils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79710" y="4748018"/>
            <a:ext cx="95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690554" y="4748018"/>
            <a:ext cx="100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21845" y="47480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22778" y="47480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84188" y="4748018"/>
            <a:ext cx="90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21845" y="554200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$12.50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71979" y="554887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$2.50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39047" y="554887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$15.00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699021" y="55472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$5.00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48217" y="55472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$62.50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 rot="20016596">
            <a:off x="4239518" y="1423016"/>
            <a:ext cx="2372452" cy="1241249"/>
            <a:chOff x="4863742" y="1878701"/>
            <a:chExt cx="2372452" cy="1241249"/>
          </a:xfrm>
        </p:grpSpPr>
        <p:pic>
          <p:nvPicPr>
            <p:cNvPr id="21" name="Picture 3" descr="C:\Users\user\Desktop\images (1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3529"/>
            <a:stretch/>
          </p:blipFill>
          <p:spPr bwMode="auto">
            <a:xfrm rot="3547026" flipV="1">
              <a:off x="4890740" y="1851703"/>
              <a:ext cx="1241249" cy="1295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 rot="2627439">
              <a:off x="5966194" y="1923597"/>
              <a:ext cx="1270000" cy="1079500"/>
              <a:chOff x="5298988" y="1627137"/>
              <a:chExt cx="1270000" cy="107950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1956254">
                <a:off x="5298988" y="1627137"/>
                <a:ext cx="1270000" cy="10795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 rot="20670169">
                <a:off x="5490067" y="1957414"/>
                <a:ext cx="10047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Verdana"/>
                    <a:cs typeface="Verdana"/>
                  </a:rPr>
                  <a:t>$5.00</a:t>
                </a:r>
                <a:endParaRPr lang="en-US" sz="2200" dirty="0">
                  <a:latin typeface="Verdana"/>
                  <a:cs typeface="Verdan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933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PAINTS</a:t>
            </a:r>
            <a:endParaRPr lang="en-US" dirty="0"/>
          </a:p>
        </p:txBody>
      </p:sp>
      <p:pic>
        <p:nvPicPr>
          <p:cNvPr id="3" name="Picture 2" descr="artist-pa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68" y="1180887"/>
            <a:ext cx="2782465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19376" y="1055671"/>
            <a:ext cx="1270000" cy="1079500"/>
            <a:chOff x="4774333" y="1204957"/>
            <a:chExt cx="1270000" cy="1079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956254">
              <a:off x="4774333" y="1204957"/>
              <a:ext cx="1270000" cy="1079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0670169">
              <a:off x="4965413" y="1535234"/>
              <a:ext cx="10047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Verdana"/>
                  <a:cs typeface="Verdana"/>
                </a:rPr>
                <a:t>$4.50</a:t>
              </a:r>
              <a:endParaRPr lang="en-US" sz="2200" dirty="0">
                <a:latin typeface="Verdana"/>
                <a:cs typeface="Verdana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3016872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 startAt="2"/>
            </a:pPr>
            <a:r>
              <a:rPr lang="en-US" sz="2400" dirty="0" smtClean="0">
                <a:solidFill>
                  <a:srgbClr val="0000FF"/>
                </a:solidFill>
              </a:rPr>
              <a:t>What </a:t>
            </a:r>
            <a:r>
              <a:rPr lang="en-US" sz="2400" dirty="0" smtClean="0">
                <a:solidFill>
                  <a:srgbClr val="0000FF"/>
                </a:solidFill>
              </a:rPr>
              <a:t>is the cost of 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12 </a:t>
            </a:r>
            <a:r>
              <a:rPr lang="en-US" sz="2400" dirty="0" smtClean="0">
                <a:solidFill>
                  <a:srgbClr val="0000FF"/>
                </a:solidFill>
              </a:rPr>
              <a:t>tubes?  </a:t>
            </a:r>
            <a:r>
              <a:rPr lang="en-US" sz="2400" dirty="0" smtClean="0">
                <a:solidFill>
                  <a:srgbClr val="0000FF"/>
                </a:solidFill>
              </a:rPr>
              <a:t> 1 </a:t>
            </a:r>
            <a:r>
              <a:rPr lang="en-US" sz="2400" dirty="0" smtClean="0">
                <a:solidFill>
                  <a:srgbClr val="0000FF"/>
                </a:solidFill>
              </a:rPr>
              <a:t>tube?   54 tubes</a:t>
            </a:r>
            <a:r>
              <a:rPr lang="en-US" sz="2400" smtClean="0">
                <a:solidFill>
                  <a:srgbClr val="0000FF"/>
                </a:solidFill>
              </a:rPr>
              <a:t>?  </a:t>
            </a:r>
            <a:r>
              <a:rPr lang="en-US" sz="2400" smtClean="0">
                <a:solidFill>
                  <a:srgbClr val="0000FF"/>
                </a:solidFill>
              </a:rPr>
              <a:t> 100 </a:t>
            </a:r>
            <a:r>
              <a:rPr lang="en-US" sz="2400" dirty="0" smtClean="0">
                <a:solidFill>
                  <a:srgbClr val="0000FF"/>
                </a:solidFill>
              </a:rPr>
              <a:t>tubes?</a:t>
            </a:r>
          </a:p>
          <a:p>
            <a:endParaRPr lang="en-US" dirty="0" smtClean="0"/>
          </a:p>
        </p:txBody>
      </p:sp>
      <p:sp>
        <p:nvSpPr>
          <p:cNvPr id="9" name="Text Box 35"/>
          <p:cNvSpPr txBox="1"/>
          <p:nvPr/>
        </p:nvSpPr>
        <p:spPr>
          <a:xfrm>
            <a:off x="2188557" y="4222938"/>
            <a:ext cx="4803957" cy="4917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06513" algn="ctr"/>
                <a:tab pos="2289175" algn="ctr"/>
                <a:tab pos="3309938" algn="ctr"/>
                <a:tab pos="4292600" algn="ctr"/>
              </a:tabLst>
            </a:pPr>
            <a:r>
              <a:rPr lang="en-US" sz="1600" dirty="0">
                <a:solidFill>
                  <a:sysClr val="windowText" lastClr="000000"/>
                </a:solidFill>
                <a:effectLst/>
                <a:latin typeface="Verdana"/>
                <a:ea typeface="Times New Roman"/>
                <a:cs typeface="Verdana"/>
              </a:rPr>
              <a:t>   </a:t>
            </a:r>
            <a:r>
              <a:rPr lang="en-US" sz="1600" dirty="0" smtClean="0">
                <a:solidFill>
                  <a:sysClr val="windowText" lastClr="000000"/>
                </a:solidFill>
                <a:effectLst/>
                <a:latin typeface="Verdana"/>
                <a:ea typeface="Times New Roman"/>
                <a:cs typeface="Verdana"/>
              </a:rPr>
              <a:t>0	3	6	9	12</a:t>
            </a:r>
            <a:endParaRPr lang="en-US" sz="1600" dirty="0">
              <a:solidFill>
                <a:sysClr val="windowText" lastClr="000000"/>
              </a:solidFill>
              <a:effectLst/>
              <a:latin typeface="Verdana"/>
              <a:ea typeface="Times New Roman"/>
              <a:cs typeface="Verdana"/>
            </a:endParaRPr>
          </a:p>
        </p:txBody>
      </p:sp>
      <p:sp>
        <p:nvSpPr>
          <p:cNvPr id="10" name="Text Box 39"/>
          <p:cNvSpPr txBox="1"/>
          <p:nvPr/>
        </p:nvSpPr>
        <p:spPr>
          <a:xfrm>
            <a:off x="2429589" y="5233766"/>
            <a:ext cx="4724908" cy="49142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038225" algn="ctr"/>
                <a:tab pos="2057400" algn="ctr"/>
                <a:tab pos="3094038" algn="ctr"/>
                <a:tab pos="3649663" algn="ctr"/>
              </a:tabLst>
            </a:pPr>
            <a:r>
              <a:rPr lang="en-US" sz="1600" dirty="0" smtClean="0">
                <a:solidFill>
                  <a:sysClr val="windowText" lastClr="000000"/>
                </a:solidFill>
                <a:effectLst/>
                <a:latin typeface="Verdana"/>
                <a:ea typeface="Times New Roman"/>
                <a:cs typeface="Verdana"/>
              </a:rPr>
              <a:t>0	4.50	9.00	13.50		  18.00                      </a:t>
            </a:r>
            <a:endParaRPr lang="en-US" sz="1600" dirty="0">
              <a:solidFill>
                <a:sysClr val="windowText" lastClr="000000"/>
              </a:solidFill>
              <a:effectLst/>
              <a:latin typeface="Verdana"/>
              <a:ea typeface="Times New Roman"/>
              <a:cs typeface="Verdan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68742" y="4599476"/>
            <a:ext cx="4441658" cy="666222"/>
            <a:chOff x="2568842" y="4812650"/>
            <a:chExt cx="3596867" cy="66622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386995" y="4812650"/>
              <a:ext cx="0" cy="6662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AutoShape 1801"/>
            <p:cNvCxnSpPr>
              <a:cxnSpLocks noChangeShapeType="1"/>
            </p:cNvCxnSpPr>
            <p:nvPr/>
          </p:nvCxnSpPr>
          <p:spPr bwMode="auto">
            <a:xfrm>
              <a:off x="2568842" y="4953411"/>
              <a:ext cx="359686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811"/>
            <p:cNvCxnSpPr>
              <a:cxnSpLocks noChangeShapeType="1"/>
            </p:cNvCxnSpPr>
            <p:nvPr/>
          </p:nvCxnSpPr>
          <p:spPr bwMode="auto">
            <a:xfrm>
              <a:off x="2568842" y="5358100"/>
              <a:ext cx="359686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802"/>
            <p:cNvCxnSpPr/>
            <p:nvPr/>
          </p:nvCxnSpPr>
          <p:spPr bwMode="auto">
            <a:xfrm>
              <a:off x="2568842" y="4865436"/>
              <a:ext cx="0" cy="603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803"/>
            <p:cNvCxnSpPr/>
            <p:nvPr/>
          </p:nvCxnSpPr>
          <p:spPr bwMode="auto">
            <a:xfrm>
              <a:off x="4193460" y="4865436"/>
              <a:ext cx="0" cy="603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804"/>
            <p:cNvCxnSpPr/>
            <p:nvPr/>
          </p:nvCxnSpPr>
          <p:spPr bwMode="auto">
            <a:xfrm>
              <a:off x="5829766" y="4865436"/>
              <a:ext cx="0" cy="603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5011613" y="4812650"/>
              <a:ext cx="0" cy="6662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2929040" y="4589213"/>
            <a:ext cx="0" cy="66622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91642" y="4230144"/>
            <a:ext cx="5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Verdana"/>
                <a:cs typeface="Verdana"/>
              </a:rPr>
              <a:t>1</a:t>
            </a:r>
            <a:endParaRPr lang="en-US" sz="1600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1308" y="5267187"/>
            <a:ext cx="712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Verdana"/>
                <a:cs typeface="Verdana"/>
              </a:rPr>
              <a:t>1.50</a:t>
            </a:r>
            <a:endParaRPr lang="en-US" sz="1600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0487" y="5804974"/>
            <a:ext cx="1599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Verdana"/>
                <a:cs typeface="Verdana"/>
              </a:rPr>
              <a:t>unit price</a:t>
            </a:r>
            <a:endParaRPr lang="en-US" sz="1600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11708" y="5618631"/>
            <a:ext cx="497820" cy="2169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4"/>
          <p:cNvSpPr txBox="1"/>
          <p:nvPr/>
        </p:nvSpPr>
        <p:spPr>
          <a:xfrm>
            <a:off x="774492" y="4484987"/>
            <a:ext cx="1764431" cy="13186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ysClr val="windowText" lastClr="000000"/>
                </a:solidFill>
                <a:effectLst/>
                <a:ea typeface="Times New Roman"/>
                <a:cs typeface="Times New Roman"/>
              </a:rPr>
              <a:t># of tubes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ysClr val="windowText" lastClr="000000"/>
                </a:solidFill>
                <a:effectLst/>
                <a:ea typeface="Times New Roman"/>
                <a:cs typeface="Times New Roman"/>
              </a:rPr>
              <a:t>Cost (dollars)</a:t>
            </a:r>
          </a:p>
        </p:txBody>
      </p:sp>
    </p:spTree>
    <p:extLst>
      <p:ext uri="{BB962C8B-B14F-4D97-AF65-F5344CB8AC3E}">
        <p14:creationId xmlns:p14="http://schemas.microsoft.com/office/powerpoint/2010/main" val="113525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1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MathLinks Template.potx</Template>
  <TotalTime>97</TotalTime>
  <Words>120</Words>
  <Application>Microsoft Macintosh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MathLinks Template</vt:lpstr>
      <vt:lpstr>ART SUPPLIES</vt:lpstr>
      <vt:lpstr>COLORED PENCILS</vt:lpstr>
      <vt:lpstr>PAINTS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Matthews</dc:creator>
  <cp:lastModifiedBy>Cary Matthews</cp:lastModifiedBy>
  <cp:revision>19</cp:revision>
  <dcterms:created xsi:type="dcterms:W3CDTF">2017-05-02T21:01:00Z</dcterms:created>
  <dcterms:modified xsi:type="dcterms:W3CDTF">2017-09-22T21:22:53Z</dcterms:modified>
</cp:coreProperties>
</file>